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Understanding purchasing patterns to drive sales, satisfaction, and loyalty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244" y="810220"/>
            <a:ext cx="9421058" cy="682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Recommendations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12244" y="1956792"/>
            <a:ext cx="4180523" cy="2615208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4" name="Shape 2"/>
          <p:cNvSpPr/>
          <p:nvPr/>
        </p:nvSpPr>
        <p:spPr>
          <a:xfrm>
            <a:off x="1044297" y="2188845"/>
            <a:ext cx="696158" cy="696158"/>
          </a:xfrm>
          <a:prstGeom prst="roundRect">
            <a:avLst>
              <a:gd name="adj" fmla="val 13133636"/>
            </a:avLst>
          </a:prstGeom>
          <a:solidFill>
            <a:srgbClr val="0A988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5750" y="2380297"/>
            <a:ext cx="313253" cy="3132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4297" y="3117056"/>
            <a:ext cx="332720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Boost Subscriptions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44297" y="3597473"/>
            <a:ext cx="3716417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Promote exclusive benefits for subscribers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4820" y="1956792"/>
            <a:ext cx="4180642" cy="2615208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9" name="Shape 6"/>
          <p:cNvSpPr/>
          <p:nvPr/>
        </p:nvSpPr>
        <p:spPr>
          <a:xfrm>
            <a:off x="5456873" y="2188845"/>
            <a:ext cx="696158" cy="696158"/>
          </a:xfrm>
          <a:prstGeom prst="roundRect">
            <a:avLst>
              <a:gd name="adj" fmla="val 13133636"/>
            </a:avLst>
          </a:prstGeom>
          <a:solidFill>
            <a:srgbClr val="0A988B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8325" y="2380297"/>
            <a:ext cx="313253" cy="31325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6873" y="3117056"/>
            <a:ext cx="289726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Loyalty Programs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56873" y="3597473"/>
            <a:ext cx="3716536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Reward repeat buyers to move them into loyal segment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9637514" y="1956792"/>
            <a:ext cx="4180523" cy="2615208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9567" y="2188845"/>
            <a:ext cx="696158" cy="696158"/>
          </a:xfrm>
          <a:prstGeom prst="roundRect">
            <a:avLst>
              <a:gd name="adj" fmla="val 13133636"/>
            </a:avLst>
          </a:prstGeom>
          <a:solidFill>
            <a:srgbClr val="0A988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019" y="2380297"/>
            <a:ext cx="313253" cy="31325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9567" y="3117056"/>
            <a:ext cx="370558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Review Discount Policy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869567" y="3597473"/>
            <a:ext cx="3716417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Balance sales boosts with margin control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812244" y="4804053"/>
            <a:ext cx="6386870" cy="2615208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19" name="Shape 14"/>
          <p:cNvSpPr/>
          <p:nvPr/>
        </p:nvSpPr>
        <p:spPr>
          <a:xfrm>
            <a:off x="1044297" y="5036106"/>
            <a:ext cx="696158" cy="696158"/>
          </a:xfrm>
          <a:prstGeom prst="roundRect">
            <a:avLst>
              <a:gd name="adj" fmla="val 13133636"/>
            </a:avLst>
          </a:prstGeom>
          <a:solidFill>
            <a:srgbClr val="0A988B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5750" y="5227558"/>
            <a:ext cx="313253" cy="31325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44297" y="5964317"/>
            <a:ext cx="3226713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Targeted Marketing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044297" y="6444734"/>
            <a:ext cx="5922764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high-revenue age groups and express-shipping users</a:t>
            </a:r>
            <a:endParaRPr lang="en-US" sz="1800" dirty="0"/>
          </a:p>
        </p:txBody>
      </p:sp>
      <p:sp>
        <p:nvSpPr>
          <p:cNvPr id="23" name="Shape 17"/>
          <p:cNvSpPr/>
          <p:nvPr/>
        </p:nvSpPr>
        <p:spPr>
          <a:xfrm>
            <a:off x="7431167" y="4804053"/>
            <a:ext cx="6386870" cy="2615208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24" name="Shape 18"/>
          <p:cNvSpPr/>
          <p:nvPr/>
        </p:nvSpPr>
        <p:spPr>
          <a:xfrm>
            <a:off x="7663220" y="5036106"/>
            <a:ext cx="696158" cy="696158"/>
          </a:xfrm>
          <a:prstGeom prst="roundRect">
            <a:avLst>
              <a:gd name="adj" fmla="val 13133636"/>
            </a:avLst>
          </a:prstGeom>
          <a:solidFill>
            <a:srgbClr val="0A988B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4672" y="5227558"/>
            <a:ext cx="313253" cy="31325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3220" y="5964317"/>
            <a:ext cx="3192066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Positioning</a:t>
            </a:r>
            <a:endParaRPr lang="en-US" sz="2100" dirty="0"/>
          </a:p>
        </p:txBody>
      </p:sp>
      <p:sp>
        <p:nvSpPr>
          <p:cNvPr id="27" name="Text 20"/>
          <p:cNvSpPr/>
          <p:nvPr/>
        </p:nvSpPr>
        <p:spPr>
          <a:xfrm>
            <a:off x="7663220" y="6444734"/>
            <a:ext cx="5922764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Highlight top-rated and best-selling products in campaigns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515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Challenge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153847"/>
            <a:ext cx="31084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Business Question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3745111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How can we leverage consumer shopping data to identify trends, improve engagement, and optimize marketing strategies?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57961" y="31538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Focus Areas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57961" y="374511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Purchasing patterns across demographics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459486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Product category performance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57961" y="5444609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Online vs. offline behavior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5911334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Discount and review impact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887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Scope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51760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8910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86614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3,900 transactions analyzed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651760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8910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386614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18 key features tracked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24826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44875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Analysis 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498312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Python, SQL, Tableau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587466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analysis of customer demographics, purchase details, and shopping behavior to uncover actionable insights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7954"/>
            <a:ext cx="87640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Preparation Journey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196697" y="2559010"/>
            <a:ext cx="5998726" cy="239316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319635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30475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7270" y="2499181"/>
            <a:ext cx="358973" cy="3589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2770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3772614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Imported dataset using pandas, explored structure and statistics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793831" y="2200037"/>
            <a:ext cx="5998726" cy="239316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9" name="Shape 6"/>
          <p:cNvSpPr/>
          <p:nvPr/>
        </p:nvSpPr>
        <p:spPr>
          <a:xfrm>
            <a:off x="7434858" y="1960662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30475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404" y="2140208"/>
            <a:ext cx="358973" cy="35897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4173" y="29181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74173" y="3413641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Handled 37 missing review ratings using median imputation by category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1196697" y="5615583"/>
            <a:ext cx="5998726" cy="239316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14" name="Shape 10"/>
          <p:cNvSpPr/>
          <p:nvPr/>
        </p:nvSpPr>
        <p:spPr>
          <a:xfrm>
            <a:off x="837724" y="5376208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30475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270" y="5555754"/>
            <a:ext cx="358973" cy="35897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77039" y="6333649"/>
            <a:ext cx="33717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77039" y="6829187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Created age groups and purchase frequency metrics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793831" y="5256609"/>
            <a:ext cx="5998726" cy="239316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19" name="Shape 14"/>
          <p:cNvSpPr/>
          <p:nvPr/>
        </p:nvSpPr>
        <p:spPr>
          <a:xfrm>
            <a:off x="7434858" y="5017234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30475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4404" y="5196780"/>
            <a:ext cx="358973" cy="35897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4173" y="5974675"/>
            <a:ext cx="36309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74173" y="6470213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Connected to PostgreSQL for advanced SQL analysis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3127"/>
            <a:ext cx="56638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Insights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35317"/>
            <a:ext cx="7539395" cy="42219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68621" y="2505432"/>
            <a:ext cx="33818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Gender Comparison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68621" y="3096697"/>
            <a:ext cx="483155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Female customers generate higher total revenue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968621" y="4102060"/>
            <a:ext cx="33750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Shipping Preference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968621" y="4693325"/>
            <a:ext cx="483155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Express shipping users spend more on average than standard shipping customers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01685"/>
            <a:ext cx="83247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Segmentation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284452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2920246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5237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019306"/>
            <a:ext cx="290679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High-value repeat customers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656290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3701415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416956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39407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436269"/>
            <a:ext cx="32482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Regular shoppers building habits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073253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118378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58653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357693"/>
            <a:ext cx="21275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5853232"/>
            <a:ext cx="212752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First-time purchasers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837724" y="674477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Classification based on purchase history reveals opportunities to move customers up the loyalty ladder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0362"/>
            <a:ext cx="73015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Performance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12325"/>
            <a:ext cx="3614618" cy="2481739"/>
          </a:xfrm>
          <a:prstGeom prst="roundRect">
            <a:avLst>
              <a:gd name="adj" fmla="val 5895"/>
            </a:avLst>
          </a:prstGeom>
          <a:solidFill>
            <a:srgbClr val="112836"/>
          </a:solidFill>
          <a:ln/>
        </p:spPr>
      </p:sp>
      <p:sp>
        <p:nvSpPr>
          <p:cNvPr id="5" name="Shape 2"/>
          <p:cNvSpPr/>
          <p:nvPr/>
        </p:nvSpPr>
        <p:spPr>
          <a:xfrm>
            <a:off x="6324124" y="2381845"/>
            <a:ext cx="36146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05335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7987725" y="223289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6593919" y="3010733"/>
            <a:ext cx="307502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93919" y="3858220"/>
            <a:ext cx="30750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Identified 5 products with highest average review ratings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0178058" y="2412325"/>
            <a:ext cx="3614618" cy="2481739"/>
          </a:xfrm>
          <a:prstGeom prst="roundRect">
            <a:avLst>
              <a:gd name="adj" fmla="val 5895"/>
            </a:avLst>
          </a:prstGeom>
          <a:solidFill>
            <a:srgbClr val="112836"/>
          </a:solidFill>
          <a:ln/>
        </p:spPr>
      </p:sp>
      <p:sp>
        <p:nvSpPr>
          <p:cNvPr id="11" name="Shape 8"/>
          <p:cNvSpPr/>
          <p:nvPr/>
        </p:nvSpPr>
        <p:spPr>
          <a:xfrm>
            <a:off x="10178058" y="2381845"/>
            <a:ext cx="36146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2" name="Shape 9"/>
          <p:cNvSpPr/>
          <p:nvPr/>
        </p:nvSpPr>
        <p:spPr>
          <a:xfrm>
            <a:off x="11626275" y="205335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3" name="Text 10"/>
          <p:cNvSpPr/>
          <p:nvPr/>
        </p:nvSpPr>
        <p:spPr>
          <a:xfrm>
            <a:off x="11841659" y="223289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0447853" y="3010733"/>
            <a:ext cx="307502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Best Sellers by Category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47853" y="3858220"/>
            <a:ext cx="30750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3 most purchased items in each product category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324124" y="5492353"/>
            <a:ext cx="7468553" cy="1746766"/>
          </a:xfrm>
          <a:prstGeom prst="roundRect">
            <a:avLst>
              <a:gd name="adj" fmla="val 8376"/>
            </a:avLst>
          </a:prstGeom>
          <a:solidFill>
            <a:srgbClr val="112836"/>
          </a:solidFill>
          <a:ln/>
        </p:spPr>
      </p:sp>
      <p:sp>
        <p:nvSpPr>
          <p:cNvPr id="17" name="Shape 14"/>
          <p:cNvSpPr/>
          <p:nvPr/>
        </p:nvSpPr>
        <p:spPr>
          <a:xfrm>
            <a:off x="6324124" y="5461873"/>
            <a:ext cx="7468553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8" name="Shape 15"/>
          <p:cNvSpPr/>
          <p:nvPr/>
        </p:nvSpPr>
        <p:spPr>
          <a:xfrm>
            <a:off x="9699367" y="5133380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9" name="Text 16"/>
          <p:cNvSpPr/>
          <p:nvPr/>
        </p:nvSpPr>
        <p:spPr>
          <a:xfrm>
            <a:off x="9914751" y="531292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6593919" y="6090761"/>
            <a:ext cx="44998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6593919" y="6586299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 products with highest percentage of discounted purchases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2130"/>
            <a:ext cx="68571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Subscription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458283" y="3740229"/>
            <a:ext cx="294429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67%</a:t>
            </a:r>
            <a:endParaRPr lang="en-US" sz="4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148" y="2244090"/>
            <a:ext cx="3590687" cy="35906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22339" y="6133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Repeat Buyers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7251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Customers with 5+ purchases more likely to subscribe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21544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614761" y="274570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Subscribers show higher average spend and contribute significantly more to total revenue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14761" y="372713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Opportunity to convert loyal customers into subscription members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573" y="461605"/>
            <a:ext cx="747772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Age Group Revenue Distribution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573" y="1291114"/>
            <a:ext cx="13455253" cy="733651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524482" y="8658106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054842"/>
          </a:solidFill>
          <a:ln/>
        </p:spPr>
      </p:sp>
      <p:sp>
        <p:nvSpPr>
          <p:cNvPr id="5" name="Text 2"/>
          <p:cNvSpPr/>
          <p:nvPr/>
        </p:nvSpPr>
        <p:spPr>
          <a:xfrm>
            <a:off x="2753320" y="8658106"/>
            <a:ext cx="403384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18-25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4262318" y="8658106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0A9488"/>
          </a:solidFill>
          <a:ln/>
        </p:spPr>
      </p:sp>
      <p:sp>
        <p:nvSpPr>
          <p:cNvPr id="7" name="Text 4"/>
          <p:cNvSpPr/>
          <p:nvPr/>
        </p:nvSpPr>
        <p:spPr>
          <a:xfrm>
            <a:off x="4491157" y="8658106"/>
            <a:ext cx="433745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26-35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978253" y="8658106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0FE1CE"/>
          </a:solidFill>
          <a:ln/>
        </p:spPr>
      </p:sp>
      <p:sp>
        <p:nvSpPr>
          <p:cNvPr id="9" name="Text 6"/>
          <p:cNvSpPr/>
          <p:nvPr/>
        </p:nvSpPr>
        <p:spPr>
          <a:xfrm>
            <a:off x="7207091" y="8658106"/>
            <a:ext cx="444937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36-45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9699784" y="8658106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4EF3E4"/>
          </a:solidFill>
          <a:ln/>
        </p:spPr>
      </p:sp>
      <p:sp>
        <p:nvSpPr>
          <p:cNvPr id="11" name="Text 8"/>
          <p:cNvSpPr/>
          <p:nvPr/>
        </p:nvSpPr>
        <p:spPr>
          <a:xfrm>
            <a:off x="9928622" y="8658106"/>
            <a:ext cx="444937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46-55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11473696" y="8658106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9BF8F0"/>
          </a:solidFill>
          <a:ln/>
        </p:spPr>
      </p:sp>
      <p:sp>
        <p:nvSpPr>
          <p:cNvPr id="13" name="Text 10"/>
          <p:cNvSpPr/>
          <p:nvPr/>
        </p:nvSpPr>
        <p:spPr>
          <a:xfrm>
            <a:off x="11702534" y="8658106"/>
            <a:ext cx="260271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56+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587573" y="9014817"/>
            <a:ext cx="134552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26-35 age group drives highest revenue contribution, followed by 36-45 segment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2025-11-16T19:24:50Z</dcterms:created>
  <dcterms:modified xsi:type="dcterms:W3CDTF">2025-11-16T19:24:50Z</dcterms:modified>
</cp:coreProperties>
</file>